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59" r:id="rId4"/>
    <p:sldId id="269" r:id="rId5"/>
    <p:sldId id="256" r:id="rId6"/>
    <p:sldId id="270" r:id="rId7"/>
    <p:sldId id="260" r:id="rId8"/>
    <p:sldId id="261" r:id="rId9"/>
    <p:sldId id="263" r:id="rId10"/>
    <p:sldId id="273" r:id="rId11"/>
    <p:sldId id="274" r:id="rId12"/>
    <p:sldId id="27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19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5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496E-FA50-41AB-A5DC-1D4F60B7C241}" type="datetimeFigureOut">
              <a:rPr lang="en-US" smtClean="0"/>
              <a:pPr/>
              <a:t>29.04.2019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4E24-3474-4952-8519-49AC9EE4C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0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7" y="0"/>
            <a:ext cx="9073007" cy="1224136"/>
          </a:xfrm>
        </p:spPr>
        <p:txBody>
          <a:bodyPr>
            <a:normAutofit/>
          </a:bodyPr>
          <a:lstStyle/>
          <a:p>
            <a:r>
              <a:rPr lang="hu-HU" sz="3600" b="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 18. századi orosz építészet –</a:t>
            </a:r>
            <a:br>
              <a:rPr lang="hu-HU" sz="3600" b="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hu-HU" sz="3600" b="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 hatalom bővültében</a:t>
            </a:r>
            <a:endParaRPr lang="en-US" sz="3600" b="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6310958"/>
            <a:ext cx="7773308" cy="547042"/>
          </a:xfrm>
        </p:spPr>
        <p:txBody>
          <a:bodyPr/>
          <a:lstStyle/>
          <a:p>
            <a:r>
              <a:rPr lang="hu-H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orosz barokk és klasszicista építészet </a:t>
            </a:r>
            <a:r>
              <a:rPr lang="hu-H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korszakai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EBBB8"/>
              </a:clrFrom>
              <a:clrTo>
                <a:srgbClr val="BEBBB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2" b="5259"/>
          <a:stretch/>
        </p:blipFill>
        <p:spPr>
          <a:xfrm>
            <a:off x="704288" y="1197848"/>
            <a:ext cx="7735425" cy="5208254"/>
          </a:xfrm>
          <a:prstGeom prst="rect">
            <a:avLst/>
          </a:prstGeom>
          <a:blipFill dpi="0" rotWithShape="1">
            <a:blip r:embed="rId4">
              <a:clrChange>
                <a:clrFrom>
                  <a:srgbClr val="BEBBB8"/>
                </a:clrFrom>
                <a:clrTo>
                  <a:srgbClr val="BEBBB8">
                    <a:alpha val="0"/>
                  </a:srgbClr>
                </a:clrTo>
              </a:clrChange>
              <a:alphaModFix amt="5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38458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08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663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ambria" panose="02040503050406030204" pitchFamily="18" charset="0"/>
              </a:rPr>
              <a:t>Nagy Katalin Palota (utolsó nagy átalakítása 1752–1756)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7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574" y="260648"/>
            <a:ext cx="561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mbria" panose="02040503050406030204" pitchFamily="18" charset="0"/>
              </a:rPr>
              <a:t>A Nagy (Katalin-) Palota Bálterme  (</a:t>
            </a:r>
            <a:r>
              <a:rPr lang="ru-RU" sz="1400" dirty="0" smtClean="0">
                <a:latin typeface="Cambria" panose="02040503050406030204" pitchFamily="18" charset="0"/>
              </a:rPr>
              <a:t>1752 — 175</a:t>
            </a:r>
            <a:r>
              <a:rPr lang="hu-HU" sz="1400" dirty="0" smtClean="0">
                <a:latin typeface="Cambria" panose="02040503050406030204" pitchFamily="18" charset="0"/>
              </a:rPr>
              <a:t>6)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12" name="Picture 1" descr="Bolshoj zal Ekat d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85" y="692696"/>
            <a:ext cx="8507831" cy="617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310" y="26064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mbria" panose="02040503050406030204" pitchFamily="18" charset="0"/>
              </a:rPr>
              <a:t>A Nagy (Katalin-) Palota egyik teremsora  (</a:t>
            </a:r>
            <a:r>
              <a:rPr lang="ru-RU" sz="1400" dirty="0" smtClean="0">
                <a:latin typeface="Cambria" panose="02040503050406030204" pitchFamily="18" charset="0"/>
              </a:rPr>
              <a:t>1752 — 175</a:t>
            </a:r>
            <a:r>
              <a:rPr lang="hu-HU" sz="1400" dirty="0" smtClean="0">
                <a:latin typeface="Cambria" panose="02040503050406030204" pitchFamily="18" charset="0"/>
              </a:rPr>
              <a:t>6)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10" name="Picture 1" descr="kitay2.jpg"/>
          <p:cNvPicPr>
            <a:picLocks noChangeAspect="1"/>
          </p:cNvPicPr>
          <p:nvPr/>
        </p:nvPicPr>
        <p:blipFill>
          <a:blip r:embed="rId2" cstate="print"/>
          <a:srcRect r="6812"/>
          <a:stretch>
            <a:fillRect/>
          </a:stretch>
        </p:blipFill>
        <p:spPr bwMode="auto">
          <a:xfrm>
            <a:off x="5233793" y="1161047"/>
            <a:ext cx="3910208" cy="569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91680" y="6250348"/>
            <a:ext cx="354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+mj-lt"/>
              </a:rPr>
              <a:t>A Nagy kínai dolgozó szoba (</a:t>
            </a:r>
            <a:r>
              <a:rPr lang="en-US" sz="1400" dirty="0" smtClean="0">
                <a:latin typeface="+mj-lt"/>
              </a:rPr>
              <a:t>Oranienbaum</a:t>
            </a:r>
            <a:r>
              <a:rPr lang="hu-HU" sz="1400" dirty="0" smtClean="0">
                <a:latin typeface="+mj-lt"/>
              </a:rPr>
              <a:t>,</a:t>
            </a:r>
            <a:br>
              <a:rPr lang="hu-HU" sz="1400" dirty="0" smtClean="0">
                <a:latin typeface="+mj-lt"/>
              </a:rPr>
            </a:br>
            <a:r>
              <a:rPr lang="hu-HU" sz="1400" dirty="0" smtClean="0">
                <a:latin typeface="+mj-lt"/>
              </a:rPr>
              <a:t>Kínai Palota, 1762–1768, Antonio Rinaldi)</a:t>
            </a:r>
            <a:endParaRPr lang="en-US" sz="1400" dirty="0">
              <a:latin typeface="+mj-lt"/>
            </a:endParaRPr>
          </a:p>
        </p:txBody>
      </p:sp>
      <p:pic>
        <p:nvPicPr>
          <p:cNvPr id="16" name="Picture 2" descr="Ekat dv.jpg"/>
          <p:cNvPicPr>
            <a:picLocks noChangeAspect="1"/>
          </p:cNvPicPr>
          <p:nvPr/>
        </p:nvPicPr>
        <p:blipFill rotWithShape="1">
          <a:blip r:embed="rId3" cstate="print"/>
          <a:srcRect l="10472" r="8405"/>
          <a:stretch/>
        </p:blipFill>
        <p:spPr bwMode="auto">
          <a:xfrm>
            <a:off x="251520" y="129636"/>
            <a:ext cx="3528392" cy="59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780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Nagy Peterhof-palota </a:t>
            </a:r>
            <a:r>
              <a:rPr lang="en-US" dirty="0"/>
              <a:t>(1745—1752)</a:t>
            </a:r>
          </a:p>
        </p:txBody>
      </p:sp>
      <p:pic>
        <p:nvPicPr>
          <p:cNvPr id="4" name="Picture 1" descr="800px-Peterhof_Fountains_01_-_Big_Cascade_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844550"/>
            <a:ext cx="90233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82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4572000" cy="75632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latin typeface="Algerian" panose="04020705040A02060702" pitchFamily="82" charset="0"/>
              </a:rPr>
              <a:t>A péteri barokk </a:t>
            </a:r>
            <a:br>
              <a:rPr lang="hu-HU" dirty="0" smtClean="0">
                <a:latin typeface="Algerian" panose="04020705040A02060702" pitchFamily="82" charset="0"/>
              </a:rPr>
            </a:br>
            <a:r>
              <a:rPr lang="hu-HU" dirty="0" smtClean="0">
                <a:latin typeface="Algerian" panose="04020705040A02060702" pitchFamily="82" charset="0"/>
              </a:rPr>
              <a:t>(1700–1730-as évek)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2" y="6469593"/>
            <a:ext cx="9125998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„Mensikov-torony” </a:t>
            </a:r>
            <a:r>
              <a:rPr lang="hu-H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it-IT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hu-H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r>
              <a:rPr lang="it-IT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Trezzini</a:t>
            </a:r>
            <a:r>
              <a:rPr lang="hu-H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?)  </a:t>
            </a:r>
            <a:r>
              <a:rPr lang="hu-H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hu-H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éter-Pál Bazilika</a:t>
            </a:r>
            <a:r>
              <a:rPr lang="hu-H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Pétervár (1712–1733) </a:t>
            </a:r>
            <a:r>
              <a:rPr lang="it-IT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Domenico 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Trezzini</a:t>
            </a:r>
            <a:r>
              <a:rPr lang="hu-H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Mensh_tow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28" y="1304388"/>
            <a:ext cx="2481363" cy="50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3344" y="338531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Domenico Trezzini</a:t>
            </a:r>
            <a:endParaRPr lang="en-US" sz="1400" dirty="0"/>
          </a:p>
        </p:txBody>
      </p:sp>
      <p:pic>
        <p:nvPicPr>
          <p:cNvPr id="14" name="Picture 13" descr="07 Matveev 1724­_25 2.jpg"/>
          <p:cNvPicPr>
            <a:picLocks noChangeAspect="1"/>
          </p:cNvPicPr>
          <p:nvPr/>
        </p:nvPicPr>
        <p:blipFill>
          <a:blip r:embed="rId3" cstate="print"/>
          <a:srcRect l="28086" t="11151" r="30826" b="47900"/>
          <a:stretch>
            <a:fillRect/>
          </a:stretch>
        </p:blipFill>
        <p:spPr>
          <a:xfrm flipH="1">
            <a:off x="7432838" y="41226"/>
            <a:ext cx="1691680" cy="2199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0" y="1304388"/>
            <a:ext cx="3025242" cy="50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1150" r="14563" b="15350"/>
          <a:stretch/>
        </p:blipFill>
        <p:spPr>
          <a:xfrm>
            <a:off x="5712676" y="3928613"/>
            <a:ext cx="3392320" cy="230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0"/>
          <a:stretch/>
        </p:blipFill>
        <p:spPr>
          <a:xfrm>
            <a:off x="5781399" y="1854331"/>
            <a:ext cx="1741019" cy="1528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9998" y="1064748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Cambria" panose="02040503050406030204" pitchFamily="18" charset="0"/>
              </a:rPr>
              <a:t>I. Péter Nyári Palotája (1710–1714)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Picture 10" descr="01 Letnij dvorec Petra I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3866347" y="3258000"/>
            <a:ext cx="5277653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0817" cy="32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8" y="332656"/>
            <a:ext cx="8895904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6" y="6309320"/>
            <a:ext cx="9111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Kikiny palaty  (1714–1720): </a:t>
            </a:r>
            <a:r>
              <a:rPr lang="hu-HU" sz="1400" i="1" dirty="0" smtClean="0"/>
              <a:t>D. Trezzini, </a:t>
            </a:r>
            <a:r>
              <a:rPr lang="de-DE" sz="1400" i="1" dirty="0"/>
              <a:t>Andreas </a:t>
            </a:r>
            <a:r>
              <a:rPr lang="de-DE" sz="1400" i="1" dirty="0" smtClean="0"/>
              <a:t>Schlüter</a:t>
            </a:r>
            <a:r>
              <a:rPr lang="hu-HU" sz="1400" i="1" dirty="0" smtClean="0"/>
              <a:t>, </a:t>
            </a:r>
            <a:r>
              <a:rPr lang="it-IT" sz="1400" i="1" dirty="0"/>
              <a:t>Bartolomeo Francesco </a:t>
            </a:r>
            <a:r>
              <a:rPr lang="it-IT" sz="1400" i="1" dirty="0" smtClean="0"/>
              <a:t>Rastrelli</a:t>
            </a:r>
            <a:r>
              <a:rPr lang="hu-HU" sz="1400" i="1" dirty="0" smtClean="0"/>
              <a:t> </a:t>
            </a:r>
            <a:r>
              <a:rPr lang="hu-HU" sz="1400" dirty="0" smtClean="0"/>
              <a:t>(1820–1730.-as évek)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93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katerinit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863715"/>
            <a:ext cx="6840760" cy="5130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556" y="61653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mbria" panose="02040503050406030204" pitchFamily="18" charset="0"/>
              </a:rPr>
              <a:t>Catharinenthal (Kadriorg</a:t>
            </a:r>
            <a:r>
              <a:rPr lang="hu-HU" dirty="0" smtClean="0">
                <a:latin typeface="Cambria" panose="02040503050406030204" pitchFamily="18" charset="0"/>
              </a:rPr>
              <a:t>, 1718–1727, </a:t>
            </a:r>
            <a:r>
              <a:rPr lang="fr-FR" dirty="0" smtClean="0">
                <a:latin typeface="Cambria" panose="02040503050406030204" pitchFamily="18" charset="0"/>
              </a:rPr>
              <a:t>N</a:t>
            </a:r>
            <a:r>
              <a:rPr lang="hu-HU" dirty="0" smtClean="0">
                <a:latin typeface="Cambria" panose="02040503050406030204" pitchFamily="18" charset="0"/>
              </a:rPr>
              <a:t>.</a:t>
            </a:r>
            <a:r>
              <a:rPr lang="fr-FR" dirty="0" smtClean="0">
                <a:latin typeface="Cambria" panose="02040503050406030204" pitchFamily="18" charset="0"/>
              </a:rPr>
              <a:t> Michetti</a:t>
            </a:r>
            <a:r>
              <a:rPr lang="hu-HU" dirty="0" smtClean="0">
                <a:latin typeface="Cambria" panose="02040503050406030204" pitchFamily="18" charset="0"/>
              </a:rPr>
              <a:t> és M. Zemcov)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 descr="02 Ekaterina I N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151620" cy="1589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5075" b="19016"/>
          <a:stretch/>
        </p:blipFill>
        <p:spPr>
          <a:xfrm>
            <a:off x="7992380" y="2636912"/>
            <a:ext cx="1153861" cy="97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" y="2593484"/>
            <a:ext cx="6412806" cy="426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6779" r="3215" b="17604"/>
          <a:stretch/>
        </p:blipFill>
        <p:spPr>
          <a:xfrm>
            <a:off x="3479983" y="26308"/>
            <a:ext cx="5664017" cy="2466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219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12 </a:t>
            </a:r>
            <a:r>
              <a:rPr lang="hu-HU" sz="1600" dirty="0" smtClean="0">
                <a:latin typeface="Cambria" panose="02040503050406030204" pitchFamily="18" charset="0"/>
              </a:rPr>
              <a:t>kollégium épülete (1722–1742).</a:t>
            </a:r>
          </a:p>
          <a:p>
            <a:pPr algn="ctr"/>
            <a:r>
              <a:rPr lang="hu-HU" sz="1600" dirty="0" smtClean="0">
                <a:latin typeface="Cambria" panose="02040503050406030204" pitchFamily="18" charset="0"/>
              </a:rPr>
              <a:t>A péteri barokk legmonumentálisabb épitménye 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3728" y="100928"/>
            <a:ext cx="6912768" cy="756320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Cambria" panose="02040503050406030204" pitchFamily="18" charset="0"/>
              </a:rPr>
              <a:t>Az Anna-kori barokk (1730-as évek)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857248"/>
            <a:ext cx="8496944" cy="53492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hu-HU" sz="2400" dirty="0" smtClean="0">
                <a:latin typeface="Cambria" panose="02040503050406030204" pitchFamily="18" charset="0"/>
              </a:rPr>
              <a:t>A barokk térbeli elterjedése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Szent Befogadó Simeon és Anna Prófétanő temploma (1728–34). M. Zemcov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b="2664"/>
          <a:stretch/>
        </p:blipFill>
        <p:spPr>
          <a:xfrm>
            <a:off x="5055694" y="1831442"/>
            <a:ext cx="3836786" cy="3851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 b="6140"/>
          <a:stretch/>
        </p:blipFill>
        <p:spPr>
          <a:xfrm>
            <a:off x="1160486" y="1126566"/>
            <a:ext cx="3735549" cy="506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9" t="12200" r="39119" b="63650"/>
          <a:stretch/>
        </p:blipFill>
        <p:spPr>
          <a:xfrm>
            <a:off x="0" y="29156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152400"/>
            <a:ext cx="5184576" cy="756320"/>
          </a:xfrm>
        </p:spPr>
        <p:txBody>
          <a:bodyPr>
            <a:noAutofit/>
          </a:bodyPr>
          <a:lstStyle/>
          <a:p>
            <a:pPr algn="r"/>
            <a:r>
              <a:rPr lang="hu-HU" sz="2800" dirty="0" smtClean="0">
                <a:latin typeface="Cambria" panose="02040503050406030204" pitchFamily="18" charset="0"/>
              </a:rPr>
              <a:t>Az Erzsébet-kori barokk (1740–1750-es évek)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79869"/>
            <a:ext cx="8301608" cy="55692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Cambria" panose="02040503050406030204" pitchFamily="18" charset="0"/>
            </a:endParaRPr>
          </a:p>
          <a:p>
            <a:pPr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Cambria" panose="02040503050406030204" pitchFamily="18" charset="0"/>
              </a:rPr>
              <a:t>Az orosz barokk virágkora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418" y="16160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Francesco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it-IT" sz="1600" dirty="0" smtClean="0"/>
              <a:t>Bartolomeo Rastrelli</a:t>
            </a:r>
            <a:endParaRPr lang="en-US" sz="1600" dirty="0"/>
          </a:p>
        </p:txBody>
      </p:sp>
      <p:pic>
        <p:nvPicPr>
          <p:cNvPr id="9" name="Picture 4" descr="Smolny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33984"/>
            <a:ext cx="3672408" cy="53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64686" y="6441296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mbria" panose="02040503050406030204" pitchFamily="18" charset="0"/>
              </a:rPr>
              <a:t>A Szmolnyj Kolostor temploma (1746–1835)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15" name="Picture 14" descr="13 Elizaveta Erik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85885" cy="1616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48" y="765331"/>
            <a:ext cx="1370046" cy="1629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80" y="2948473"/>
            <a:ext cx="2545452" cy="3634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796" y="458112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A T</a:t>
            </a:r>
            <a:r>
              <a:rPr lang="hu-HU" sz="1400" dirty="0" smtClean="0">
                <a:latin typeface="Cambria" panose="02040503050406030204" pitchFamily="18" charset="0"/>
              </a:rPr>
              <a:t>éli Palota diszlépcsője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661248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 Téli Palota (</a:t>
            </a:r>
            <a:r>
              <a:rPr lang="ru-RU" sz="1600" dirty="0" smtClean="0"/>
              <a:t>1754 – 1762</a:t>
            </a:r>
            <a:r>
              <a:rPr lang="hu-HU" sz="1600" dirty="0" smtClean="0"/>
              <a:t>)</a:t>
            </a:r>
            <a:endParaRPr lang="en-US" sz="1600" dirty="0"/>
          </a:p>
        </p:txBody>
      </p:sp>
      <p:pic>
        <p:nvPicPr>
          <p:cNvPr id="17" name="Picture 1" descr="Winter_Palace_01.jpg"/>
          <p:cNvPicPr>
            <a:picLocks noChangeAspect="1"/>
          </p:cNvPicPr>
          <p:nvPr/>
        </p:nvPicPr>
        <p:blipFill>
          <a:blip r:embed="rId2" cstate="print"/>
          <a:srcRect l="6678" t="35023" r="9887" b="5069"/>
          <a:stretch>
            <a:fillRect/>
          </a:stretch>
        </p:blipFill>
        <p:spPr bwMode="auto">
          <a:xfrm>
            <a:off x="92075" y="476672"/>
            <a:ext cx="89598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enise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595</TotalTime>
  <Words>190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Cambria</vt:lpstr>
      <vt:lpstr>Georgia</vt:lpstr>
      <vt:lpstr>Damask</vt:lpstr>
      <vt:lpstr>A 18. századi orosz építészet – a hatalom bővültében</vt:lpstr>
      <vt:lpstr>A péteri barokk  (1700–1730-as évek)</vt:lpstr>
      <vt:lpstr>PowerPoint Presentation</vt:lpstr>
      <vt:lpstr>PowerPoint Presentation</vt:lpstr>
      <vt:lpstr>PowerPoint Presentation</vt:lpstr>
      <vt:lpstr>PowerPoint Presentation</vt:lpstr>
      <vt:lpstr>Az Anna-kori barokk (1730-as évek)</vt:lpstr>
      <vt:lpstr>Az Erzsébet-kori barokk (1740–1750-es évek)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Szokolov Denise</dc:creator>
  <cp:lastModifiedBy>Denise Szokolov</cp:lastModifiedBy>
  <cp:revision>78</cp:revision>
  <dcterms:created xsi:type="dcterms:W3CDTF">2012-02-29T10:17:15Z</dcterms:created>
  <dcterms:modified xsi:type="dcterms:W3CDTF">2019-04-29T16:43:13Z</dcterms:modified>
</cp:coreProperties>
</file>